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x="18288000" cy="10287000"/>
  <p:notesSz cx="6858000" cy="9144000"/>
  <p:embeddedFontLst>
    <p:embeddedFont>
      <p:font typeface="Voga" charset="1" panose="02000606090000020004"/>
      <p:regular r:id="rId13"/>
    </p:embeddedFont>
    <p:embeddedFont>
      <p:font typeface="Fira Sans" charset="1" panose="020B0503050000020004"/>
      <p:regular r:id="rId14"/>
    </p:embeddedFont>
    <p:embeddedFont>
      <p:font typeface="Fira Sans Bold" charset="1" panose="020B0803050000020004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https://spo-backend.vercel.app" TargetMode="External" Type="http://schemas.openxmlformats.org/officeDocument/2006/relationships/hyperlink"/><Relationship Id="rId13" Target="https://search.pclub.in" TargetMode="External" Type="http://schemas.openxmlformats.org/officeDocument/2006/relationships/hyperlink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Relationship Id="rId3" Target="../media/VAGWXbNtYiw.mp4" Type="http://schemas.openxmlformats.org/officeDocument/2006/relationships/video"/><Relationship Id="rId4" Target="../media/VAGWXbNtYiw.mp4" Type="http://schemas.microsoft.com/office/2007/relationships/media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png" Type="http://schemas.openxmlformats.org/officeDocument/2006/relationships/image"/><Relationship Id="rId4" Target="../media/image14.png" Type="http://schemas.openxmlformats.org/officeDocument/2006/relationships/image"/><Relationship Id="rId5" Target="../media/image15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3950478">
            <a:off x="-3666198" y="-3600450"/>
            <a:ext cx="5420314" cy="7200900"/>
          </a:xfrm>
          <a:custGeom>
            <a:avLst/>
            <a:gdLst/>
            <a:ahLst/>
            <a:cxnLst/>
            <a:rect r="r" b="b" t="t" l="l"/>
            <a:pathLst>
              <a:path h="7200900" w="5420314">
                <a:moveTo>
                  <a:pt x="0" y="0"/>
                </a:moveTo>
                <a:lnTo>
                  <a:pt x="5420314" y="0"/>
                </a:lnTo>
                <a:lnTo>
                  <a:pt x="5420314" y="7200900"/>
                </a:lnTo>
                <a:lnTo>
                  <a:pt x="0" y="7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5710166" y="7318893"/>
            <a:ext cx="7852969" cy="3772303"/>
          </a:xfrm>
          <a:custGeom>
            <a:avLst/>
            <a:gdLst/>
            <a:ahLst/>
            <a:cxnLst/>
            <a:rect r="r" b="b" t="t" l="l"/>
            <a:pathLst>
              <a:path h="3772303" w="7852969">
                <a:moveTo>
                  <a:pt x="0" y="0"/>
                </a:moveTo>
                <a:lnTo>
                  <a:pt x="7852969" y="0"/>
                </a:lnTo>
                <a:lnTo>
                  <a:pt x="7852969" y="3772303"/>
                </a:lnTo>
                <a:lnTo>
                  <a:pt x="0" y="377230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353737" y="-3946328"/>
            <a:ext cx="4629874" cy="5429490"/>
          </a:xfrm>
          <a:custGeom>
            <a:avLst/>
            <a:gdLst/>
            <a:ahLst/>
            <a:cxnLst/>
            <a:rect r="r" b="b" t="t" l="l"/>
            <a:pathLst>
              <a:path h="5429490" w="4629874">
                <a:moveTo>
                  <a:pt x="0" y="0"/>
                </a:moveTo>
                <a:lnTo>
                  <a:pt x="4629875" y="0"/>
                </a:lnTo>
                <a:lnTo>
                  <a:pt x="4629875" y="5429490"/>
                </a:lnTo>
                <a:lnTo>
                  <a:pt x="0" y="542949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387958" y="8652819"/>
            <a:ext cx="5689646" cy="6172200"/>
          </a:xfrm>
          <a:custGeom>
            <a:avLst/>
            <a:gdLst/>
            <a:ahLst/>
            <a:cxnLst/>
            <a:rect r="r" b="b" t="t" l="l"/>
            <a:pathLst>
              <a:path h="6172200" w="5689646">
                <a:moveTo>
                  <a:pt x="0" y="0"/>
                </a:moveTo>
                <a:lnTo>
                  <a:pt x="5689646" y="0"/>
                </a:lnTo>
                <a:lnTo>
                  <a:pt x="5689646" y="6172200"/>
                </a:lnTo>
                <a:lnTo>
                  <a:pt x="0" y="61722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356546" y="1302593"/>
            <a:ext cx="13406210" cy="28216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391"/>
              </a:lnSpc>
            </a:pPr>
            <a:r>
              <a:rPr lang="en-US" sz="12672" spc="253">
                <a:solidFill>
                  <a:srgbClr val="272727"/>
                </a:solidFill>
                <a:latin typeface="Voga"/>
                <a:ea typeface="Voga"/>
                <a:cs typeface="Voga"/>
                <a:sym typeface="Voga"/>
              </a:rPr>
              <a:t>Y20 PLACEMENT ANALYSIS</a:t>
            </a:r>
          </a:p>
          <a:p>
            <a:pPr algn="ctr">
              <a:lnSpc>
                <a:spcPts val="10391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1502081" y="6465510"/>
            <a:ext cx="8498511" cy="712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 spc="63">
                <a:solidFill>
                  <a:srgbClr val="272727"/>
                </a:solidFill>
                <a:latin typeface="Fira Sans"/>
                <a:ea typeface="Fira Sans"/>
                <a:cs typeface="Fira Sans"/>
                <a:sym typeface="Fira Sans"/>
              </a:rPr>
              <a:t>A. Atulya Sundaram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54573" y="7263671"/>
            <a:ext cx="8498511" cy="712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 spc="63">
                <a:solidFill>
                  <a:srgbClr val="272727"/>
                </a:solidFill>
                <a:latin typeface="Fira Sans"/>
                <a:ea typeface="Fira Sans"/>
                <a:cs typeface="Fira Sans"/>
                <a:sym typeface="Fira Sans"/>
              </a:rPr>
              <a:t>Anjali Kumari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63021" y="8042816"/>
            <a:ext cx="8498511" cy="712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 spc="63">
                <a:solidFill>
                  <a:srgbClr val="272727"/>
                </a:solidFill>
                <a:latin typeface="Fira Sans"/>
                <a:ea typeface="Fira Sans"/>
                <a:cs typeface="Fira Sans"/>
                <a:sym typeface="Fira Sans"/>
              </a:rPr>
              <a:t>Saurav Raj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68147" y="8810709"/>
            <a:ext cx="8498511" cy="712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 spc="63">
                <a:solidFill>
                  <a:srgbClr val="272727"/>
                </a:solidFill>
                <a:latin typeface="Fira Sans"/>
                <a:ea typeface="Fira Sans"/>
                <a:cs typeface="Fira Sans"/>
                <a:sym typeface="Fira Sans"/>
              </a:rPr>
              <a:t>Shreyasi Kayam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68147" y="5829240"/>
            <a:ext cx="8498511" cy="712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b="true" sz="4200" spc="63">
                <a:solidFill>
                  <a:srgbClr val="272727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TEAM MEMBERS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805633" y="4048065"/>
            <a:ext cx="8508036" cy="712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b="true" sz="4200" spc="63">
                <a:solidFill>
                  <a:srgbClr val="272727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INSTRUCTOR : Dootika Vats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3950478">
            <a:off x="-5097113" y="-3367424"/>
            <a:ext cx="5420314" cy="7200900"/>
          </a:xfrm>
          <a:custGeom>
            <a:avLst/>
            <a:gdLst/>
            <a:ahLst/>
            <a:cxnLst/>
            <a:rect r="r" b="b" t="t" l="l"/>
            <a:pathLst>
              <a:path h="7200900" w="5420314">
                <a:moveTo>
                  <a:pt x="0" y="0"/>
                </a:moveTo>
                <a:lnTo>
                  <a:pt x="5420314" y="0"/>
                </a:lnTo>
                <a:lnTo>
                  <a:pt x="5420314" y="7200900"/>
                </a:lnTo>
                <a:lnTo>
                  <a:pt x="0" y="7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3926484" y="8040735"/>
            <a:ext cx="7852969" cy="3772303"/>
          </a:xfrm>
          <a:custGeom>
            <a:avLst/>
            <a:gdLst/>
            <a:ahLst/>
            <a:cxnLst/>
            <a:rect r="r" b="b" t="t" l="l"/>
            <a:pathLst>
              <a:path h="3772303" w="7852969">
                <a:moveTo>
                  <a:pt x="0" y="0"/>
                </a:moveTo>
                <a:lnTo>
                  <a:pt x="7852968" y="0"/>
                </a:lnTo>
                <a:lnTo>
                  <a:pt x="7852968" y="3772303"/>
                </a:lnTo>
                <a:lnTo>
                  <a:pt x="0" y="377230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602907" y="-2984567"/>
            <a:ext cx="4629874" cy="5429490"/>
          </a:xfrm>
          <a:custGeom>
            <a:avLst/>
            <a:gdLst/>
            <a:ahLst/>
            <a:cxnLst/>
            <a:rect r="r" b="b" t="t" l="l"/>
            <a:pathLst>
              <a:path h="5429490" w="4629874">
                <a:moveTo>
                  <a:pt x="0" y="0"/>
                </a:moveTo>
                <a:lnTo>
                  <a:pt x="4629874" y="0"/>
                </a:lnTo>
                <a:lnTo>
                  <a:pt x="4629874" y="5429491"/>
                </a:lnTo>
                <a:lnTo>
                  <a:pt x="0" y="542949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140823" y="8510695"/>
            <a:ext cx="5689646" cy="6172200"/>
          </a:xfrm>
          <a:custGeom>
            <a:avLst/>
            <a:gdLst/>
            <a:ahLst/>
            <a:cxnLst/>
            <a:rect r="r" b="b" t="t" l="l"/>
            <a:pathLst>
              <a:path h="6172200" w="5689646">
                <a:moveTo>
                  <a:pt x="0" y="0"/>
                </a:moveTo>
                <a:lnTo>
                  <a:pt x="5689646" y="0"/>
                </a:lnTo>
                <a:lnTo>
                  <a:pt x="5689646" y="6172200"/>
                </a:lnTo>
                <a:lnTo>
                  <a:pt x="0" y="61722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680062" y="8542852"/>
            <a:ext cx="2687386" cy="2335582"/>
          </a:xfrm>
          <a:custGeom>
            <a:avLst/>
            <a:gdLst/>
            <a:ahLst/>
            <a:cxnLst/>
            <a:rect r="r" b="b" t="t" l="l"/>
            <a:pathLst>
              <a:path h="2335582" w="2687386">
                <a:moveTo>
                  <a:pt x="0" y="0"/>
                </a:moveTo>
                <a:lnTo>
                  <a:pt x="2687386" y="0"/>
                </a:lnTo>
                <a:lnTo>
                  <a:pt x="2687386" y="2335583"/>
                </a:lnTo>
                <a:lnTo>
                  <a:pt x="0" y="233558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412222" y="1891969"/>
            <a:ext cx="13192768" cy="15154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375"/>
              </a:lnSpc>
            </a:pPr>
            <a:r>
              <a:rPr lang="en-US" sz="12652" spc="253">
                <a:solidFill>
                  <a:srgbClr val="272727"/>
                </a:solidFill>
                <a:latin typeface="Voga"/>
                <a:ea typeface="Voga"/>
                <a:cs typeface="Voga"/>
                <a:sym typeface="Voga"/>
              </a:rPr>
              <a:t>INTRODUCTION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92473" y="3668741"/>
            <a:ext cx="17373334" cy="4548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28369" indent="-464185" lvl="1">
              <a:lnSpc>
                <a:spcPts val="6019"/>
              </a:lnSpc>
              <a:buFont typeface="Arial"/>
              <a:buChar char="•"/>
            </a:pPr>
            <a:r>
              <a:rPr lang="en-US" b="true" sz="4299" spc="64">
                <a:solidFill>
                  <a:srgbClr val="272727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Objective:</a:t>
            </a:r>
            <a:r>
              <a:rPr lang="en-US" sz="4299" spc="64">
                <a:solidFill>
                  <a:srgbClr val="272727"/>
                </a:solidFill>
                <a:latin typeface="Fira Sans"/>
                <a:ea typeface="Fira Sans"/>
                <a:cs typeface="Fira Sans"/>
                <a:sym typeface="Fira Sans"/>
              </a:rPr>
              <a:t> Analyse Y20 Placement Data for Trends and Visualize</a:t>
            </a:r>
          </a:p>
          <a:p>
            <a:pPr algn="l" marL="928369" indent="-464185" lvl="1">
              <a:lnSpc>
                <a:spcPts val="6019"/>
              </a:lnSpc>
              <a:buFont typeface="Arial"/>
              <a:buChar char="•"/>
            </a:pPr>
            <a:r>
              <a:rPr lang="en-US" b="true" sz="4299" spc="64">
                <a:solidFill>
                  <a:srgbClr val="272727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Why? : </a:t>
            </a:r>
            <a:r>
              <a:rPr lang="en-US" sz="4299" spc="64">
                <a:solidFill>
                  <a:srgbClr val="272727"/>
                </a:solidFill>
                <a:latin typeface="Fira Sans"/>
                <a:ea typeface="Fira Sans"/>
                <a:cs typeface="Fira Sans"/>
                <a:sym typeface="Fira Sans"/>
              </a:rPr>
              <a:t>“IIT jaoge toh life set hai”</a:t>
            </a:r>
          </a:p>
          <a:p>
            <a:pPr algn="l" marL="1856739" indent="-618913" lvl="2">
              <a:lnSpc>
                <a:spcPts val="6019"/>
              </a:lnSpc>
              <a:buFont typeface="Arial"/>
              <a:buChar char="⚬"/>
            </a:pPr>
            <a:r>
              <a:rPr lang="en-US" sz="4299" spc="64">
                <a:solidFill>
                  <a:srgbClr val="272727"/>
                </a:solidFill>
                <a:latin typeface="Fira Sans"/>
                <a:ea typeface="Fira Sans"/>
                <a:cs typeface="Fira Sans"/>
                <a:sym typeface="Fira Sans"/>
              </a:rPr>
              <a:t>Help Future Batches</a:t>
            </a:r>
            <a:r>
              <a:rPr lang="en-US" sz="4299" spc="64">
                <a:solidFill>
                  <a:srgbClr val="272727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</a:p>
          <a:p>
            <a:pPr algn="l" marL="928369" indent="-464185" lvl="1">
              <a:lnSpc>
                <a:spcPts val="6019"/>
              </a:lnSpc>
              <a:buFont typeface="Arial"/>
              <a:buChar char="•"/>
            </a:pPr>
            <a:r>
              <a:rPr lang="en-US" b="true" sz="4299" spc="64">
                <a:solidFill>
                  <a:srgbClr val="272727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How?</a:t>
            </a:r>
          </a:p>
          <a:p>
            <a:pPr algn="l" marL="1856739" indent="-618913" lvl="2">
              <a:lnSpc>
                <a:spcPts val="6019"/>
              </a:lnSpc>
              <a:buFont typeface="Arial"/>
              <a:buChar char="⚬"/>
            </a:pPr>
            <a:r>
              <a:rPr lang="en-US" sz="4299" spc="64">
                <a:solidFill>
                  <a:srgbClr val="272727"/>
                </a:solidFill>
                <a:latin typeface="Fira Sans"/>
                <a:ea typeface="Fira Sans"/>
                <a:cs typeface="Fira Sans"/>
                <a:sym typeface="Fira Sans"/>
              </a:rPr>
              <a:t>Placement Data:  </a:t>
            </a:r>
            <a:r>
              <a:rPr lang="en-US" sz="4299" spc="64" u="sng">
                <a:solidFill>
                  <a:srgbClr val="272727"/>
                </a:solidFill>
                <a:latin typeface="Fira Sans"/>
                <a:ea typeface="Fira Sans"/>
                <a:cs typeface="Fira Sans"/>
                <a:sym typeface="Fira Sans"/>
                <a:hlinkClick r:id="rId12" tooltip="https://spo-backend.vercel.app"/>
              </a:rPr>
              <a:t>https://spo-backend.vercel.app/</a:t>
            </a:r>
          </a:p>
          <a:p>
            <a:pPr algn="l" marL="1856739" indent="-618913" lvl="2">
              <a:lnSpc>
                <a:spcPts val="6019"/>
              </a:lnSpc>
              <a:buFont typeface="Arial"/>
              <a:buChar char="⚬"/>
            </a:pPr>
            <a:r>
              <a:rPr lang="en-US" sz="4299" spc="64">
                <a:solidFill>
                  <a:srgbClr val="272727"/>
                </a:solidFill>
                <a:latin typeface="Fira Sans"/>
                <a:ea typeface="Fira Sans"/>
                <a:cs typeface="Fira Sans"/>
                <a:sym typeface="Fira Sans"/>
              </a:rPr>
              <a:t>Student Data: </a:t>
            </a:r>
            <a:r>
              <a:rPr lang="en-US" sz="4299" spc="64" u="sng">
                <a:solidFill>
                  <a:srgbClr val="272727"/>
                </a:solidFill>
                <a:latin typeface="Fira Sans"/>
                <a:ea typeface="Fira Sans"/>
                <a:cs typeface="Fira Sans"/>
                <a:sym typeface="Fira Sans"/>
                <a:hlinkClick r:id="rId13" tooltip="https://search.pclub.in"/>
              </a:rPr>
              <a:t>https://search.pclub.in/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3950478">
            <a:off x="-5488665" y="-3232350"/>
            <a:ext cx="5420314" cy="7200900"/>
          </a:xfrm>
          <a:custGeom>
            <a:avLst/>
            <a:gdLst/>
            <a:ahLst/>
            <a:cxnLst/>
            <a:rect r="r" b="b" t="t" l="l"/>
            <a:pathLst>
              <a:path h="7200900" w="5420314">
                <a:moveTo>
                  <a:pt x="0" y="0"/>
                </a:moveTo>
                <a:lnTo>
                  <a:pt x="5420314" y="0"/>
                </a:lnTo>
                <a:lnTo>
                  <a:pt x="5420314" y="7200900"/>
                </a:lnTo>
                <a:lnTo>
                  <a:pt x="0" y="7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3784102" y="8930626"/>
            <a:ext cx="7852969" cy="3772303"/>
          </a:xfrm>
          <a:custGeom>
            <a:avLst/>
            <a:gdLst/>
            <a:ahLst/>
            <a:cxnLst/>
            <a:rect r="r" b="b" t="t" l="l"/>
            <a:pathLst>
              <a:path h="3772303" w="7852969">
                <a:moveTo>
                  <a:pt x="0" y="0"/>
                </a:moveTo>
                <a:lnTo>
                  <a:pt x="7852969" y="0"/>
                </a:lnTo>
                <a:lnTo>
                  <a:pt x="7852969" y="3772303"/>
                </a:lnTo>
                <a:lnTo>
                  <a:pt x="0" y="377230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602907" y="-2984567"/>
            <a:ext cx="4629874" cy="5429490"/>
          </a:xfrm>
          <a:custGeom>
            <a:avLst/>
            <a:gdLst/>
            <a:ahLst/>
            <a:cxnLst/>
            <a:rect r="r" b="b" t="t" l="l"/>
            <a:pathLst>
              <a:path h="5429490" w="4629874">
                <a:moveTo>
                  <a:pt x="0" y="0"/>
                </a:moveTo>
                <a:lnTo>
                  <a:pt x="4629874" y="0"/>
                </a:lnTo>
                <a:lnTo>
                  <a:pt x="4629874" y="5429491"/>
                </a:lnTo>
                <a:lnTo>
                  <a:pt x="0" y="542949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140823" y="8510695"/>
            <a:ext cx="5689646" cy="6172200"/>
          </a:xfrm>
          <a:custGeom>
            <a:avLst/>
            <a:gdLst/>
            <a:ahLst/>
            <a:cxnLst/>
            <a:rect r="r" b="b" t="t" l="l"/>
            <a:pathLst>
              <a:path h="6172200" w="5689646">
                <a:moveTo>
                  <a:pt x="0" y="0"/>
                </a:moveTo>
                <a:lnTo>
                  <a:pt x="5689646" y="0"/>
                </a:lnTo>
                <a:lnTo>
                  <a:pt x="5689646" y="6172200"/>
                </a:lnTo>
                <a:lnTo>
                  <a:pt x="0" y="61722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680062" y="8542852"/>
            <a:ext cx="2687386" cy="2335582"/>
          </a:xfrm>
          <a:custGeom>
            <a:avLst/>
            <a:gdLst/>
            <a:ahLst/>
            <a:cxnLst/>
            <a:rect r="r" b="b" t="t" l="l"/>
            <a:pathLst>
              <a:path h="2335582" w="2687386">
                <a:moveTo>
                  <a:pt x="0" y="0"/>
                </a:moveTo>
                <a:lnTo>
                  <a:pt x="2687386" y="0"/>
                </a:lnTo>
                <a:lnTo>
                  <a:pt x="2687386" y="2335583"/>
                </a:lnTo>
                <a:lnTo>
                  <a:pt x="0" y="233558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797901" y="2399474"/>
            <a:ext cx="15110030" cy="7596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28369" indent="-464185" lvl="1">
              <a:lnSpc>
                <a:spcPts val="6019"/>
              </a:lnSpc>
              <a:buFont typeface="Arial"/>
              <a:buChar char="•"/>
            </a:pPr>
            <a:r>
              <a:rPr lang="en-US" b="true" sz="4299" spc="64">
                <a:solidFill>
                  <a:srgbClr val="272727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Placement Rate?</a:t>
            </a:r>
          </a:p>
          <a:p>
            <a:pPr algn="l" marL="1856739" indent="-618913" lvl="2">
              <a:lnSpc>
                <a:spcPts val="6019"/>
              </a:lnSpc>
              <a:buFont typeface="Arial"/>
              <a:buChar char="⚬"/>
            </a:pPr>
            <a:r>
              <a:rPr lang="en-US" sz="4299" spc="64">
                <a:solidFill>
                  <a:srgbClr val="272727"/>
                </a:solidFill>
                <a:latin typeface="Fira Sans"/>
                <a:ea typeface="Fira Sans"/>
                <a:cs typeface="Fira Sans"/>
                <a:sym typeface="Fira Sans"/>
              </a:rPr>
              <a:t>Branch-wise</a:t>
            </a:r>
          </a:p>
          <a:p>
            <a:pPr algn="l" marL="1856739" indent="-618913" lvl="2">
              <a:lnSpc>
                <a:spcPts val="6019"/>
              </a:lnSpc>
              <a:buFont typeface="Arial"/>
              <a:buChar char="⚬"/>
            </a:pPr>
            <a:r>
              <a:rPr lang="en-US" sz="4299" spc="64">
                <a:solidFill>
                  <a:srgbClr val="272727"/>
                </a:solidFill>
                <a:latin typeface="Fira Sans"/>
                <a:ea typeface="Fira Sans"/>
                <a:cs typeface="Fira Sans"/>
                <a:sym typeface="Fira Sans"/>
              </a:rPr>
              <a:t>Gender Wise</a:t>
            </a:r>
          </a:p>
          <a:p>
            <a:pPr algn="l" marL="1856739" indent="-618913" lvl="2">
              <a:lnSpc>
                <a:spcPts val="6019"/>
              </a:lnSpc>
              <a:buFont typeface="Arial"/>
              <a:buChar char="⚬"/>
            </a:pPr>
            <a:r>
              <a:rPr lang="en-US" sz="4299" spc="64">
                <a:solidFill>
                  <a:srgbClr val="272727"/>
                </a:solidFill>
                <a:latin typeface="Fira Sans"/>
                <a:ea typeface="Fira Sans"/>
                <a:cs typeface="Fira Sans"/>
                <a:sym typeface="Fira Sans"/>
              </a:rPr>
              <a:t>State Wise</a:t>
            </a:r>
          </a:p>
          <a:p>
            <a:pPr algn="l" marL="928369" indent="-464185" lvl="1">
              <a:lnSpc>
                <a:spcPts val="6019"/>
              </a:lnSpc>
              <a:buFont typeface="Arial"/>
              <a:buChar char="•"/>
            </a:pPr>
            <a:r>
              <a:rPr lang="en-US" b="true" sz="4299" spc="64">
                <a:solidFill>
                  <a:srgbClr val="272727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Average CTC?</a:t>
            </a:r>
          </a:p>
          <a:p>
            <a:pPr algn="l" marL="1856739" indent="-618913" lvl="2">
              <a:lnSpc>
                <a:spcPts val="6019"/>
              </a:lnSpc>
              <a:buFont typeface="Arial"/>
              <a:buChar char="⚬"/>
            </a:pPr>
            <a:r>
              <a:rPr lang="en-US" sz="4299" spc="64">
                <a:solidFill>
                  <a:srgbClr val="272727"/>
                </a:solidFill>
                <a:latin typeface="Fira Sans"/>
                <a:ea typeface="Fira Sans"/>
                <a:cs typeface="Fira Sans"/>
                <a:sym typeface="Fira Sans"/>
              </a:rPr>
              <a:t>Across all groups</a:t>
            </a:r>
            <a:r>
              <a:rPr lang="en-US" sz="4299" spc="64">
                <a:solidFill>
                  <a:srgbClr val="272727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</a:p>
          <a:p>
            <a:pPr algn="l" marL="928369" indent="-464185" lvl="1">
              <a:lnSpc>
                <a:spcPts val="6019"/>
              </a:lnSpc>
              <a:buFont typeface="Arial"/>
              <a:buChar char="•"/>
            </a:pPr>
            <a:r>
              <a:rPr lang="en-US" b="true" sz="4299" spc="64">
                <a:solidFill>
                  <a:srgbClr val="272727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Gender Bias?</a:t>
            </a:r>
            <a:r>
              <a:rPr lang="en-US" sz="4299" spc="64">
                <a:solidFill>
                  <a:srgbClr val="272727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</a:p>
          <a:p>
            <a:pPr algn="l" marL="1856739" indent="-618913" lvl="2">
              <a:lnSpc>
                <a:spcPts val="6019"/>
              </a:lnSpc>
              <a:buFont typeface="Arial"/>
              <a:buChar char="⚬"/>
            </a:pPr>
            <a:r>
              <a:rPr lang="en-US" sz="4299" spc="64">
                <a:solidFill>
                  <a:srgbClr val="272727"/>
                </a:solidFill>
                <a:latin typeface="Fira Sans"/>
                <a:ea typeface="Fira Sans"/>
                <a:cs typeface="Fira Sans"/>
                <a:sym typeface="Fira Sans"/>
              </a:rPr>
              <a:t>Are girls more likely to get placed?</a:t>
            </a:r>
          </a:p>
          <a:p>
            <a:pPr algn="l">
              <a:lnSpc>
                <a:spcPts val="6019"/>
              </a:lnSpc>
            </a:pPr>
          </a:p>
          <a:p>
            <a:pPr algn="l">
              <a:lnSpc>
                <a:spcPts val="6019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2116523" y="796725"/>
            <a:ext cx="13910463" cy="16011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939"/>
              </a:lnSpc>
            </a:pPr>
            <a:r>
              <a:rPr lang="en-US" sz="13340" spc="266">
                <a:solidFill>
                  <a:srgbClr val="272727"/>
                </a:solidFill>
                <a:latin typeface="Voga"/>
                <a:ea typeface="Voga"/>
                <a:cs typeface="Voga"/>
                <a:sym typeface="Voga"/>
              </a:rPr>
              <a:t>KEY QUESTIONS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5444" r="0" b="5444"/>
          <a:stretch>
            <a:fillRect/>
          </a:stretch>
        </p:blipFill>
        <p:spPr>
          <a:xfrm flipH="false" flipV="false" rot="0">
            <a:off x="934870" y="1028700"/>
            <a:ext cx="16418260" cy="822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48300" y="486818"/>
            <a:ext cx="8409000" cy="5602497"/>
          </a:xfrm>
          <a:custGeom>
            <a:avLst/>
            <a:gdLst/>
            <a:ahLst/>
            <a:cxnLst/>
            <a:rect r="r" b="b" t="t" l="l"/>
            <a:pathLst>
              <a:path h="5602497" w="8409000">
                <a:moveTo>
                  <a:pt x="0" y="0"/>
                </a:moveTo>
                <a:lnTo>
                  <a:pt x="8409001" y="0"/>
                </a:lnTo>
                <a:lnTo>
                  <a:pt x="8409001" y="5602497"/>
                </a:lnTo>
                <a:lnTo>
                  <a:pt x="0" y="56024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244969" y="486818"/>
            <a:ext cx="8488631" cy="5602497"/>
          </a:xfrm>
          <a:custGeom>
            <a:avLst/>
            <a:gdLst/>
            <a:ahLst/>
            <a:cxnLst/>
            <a:rect r="r" b="b" t="t" l="l"/>
            <a:pathLst>
              <a:path h="5602497" w="8488631">
                <a:moveTo>
                  <a:pt x="0" y="0"/>
                </a:moveTo>
                <a:lnTo>
                  <a:pt x="8488631" y="0"/>
                </a:lnTo>
                <a:lnTo>
                  <a:pt x="8488631" y="5602497"/>
                </a:lnTo>
                <a:lnTo>
                  <a:pt x="0" y="560249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52561" y="6587034"/>
            <a:ext cx="8304740" cy="3072754"/>
          </a:xfrm>
          <a:custGeom>
            <a:avLst/>
            <a:gdLst/>
            <a:ahLst/>
            <a:cxnLst/>
            <a:rect r="r" b="b" t="t" l="l"/>
            <a:pathLst>
              <a:path h="3072754" w="8304740">
                <a:moveTo>
                  <a:pt x="0" y="0"/>
                </a:moveTo>
                <a:lnTo>
                  <a:pt x="8304740" y="0"/>
                </a:lnTo>
                <a:lnTo>
                  <a:pt x="8304740" y="3072754"/>
                </a:lnTo>
                <a:lnTo>
                  <a:pt x="0" y="307275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263616" y="6587034"/>
            <a:ext cx="8469984" cy="3133894"/>
          </a:xfrm>
          <a:custGeom>
            <a:avLst/>
            <a:gdLst/>
            <a:ahLst/>
            <a:cxnLst/>
            <a:rect r="r" b="b" t="t" l="l"/>
            <a:pathLst>
              <a:path h="3133894" w="8469984">
                <a:moveTo>
                  <a:pt x="0" y="0"/>
                </a:moveTo>
                <a:lnTo>
                  <a:pt x="8469984" y="0"/>
                </a:lnTo>
                <a:lnTo>
                  <a:pt x="8469984" y="3133894"/>
                </a:lnTo>
                <a:lnTo>
                  <a:pt x="0" y="313389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3950478">
            <a:off x="-5488665" y="-3232350"/>
            <a:ext cx="5420314" cy="7200900"/>
          </a:xfrm>
          <a:custGeom>
            <a:avLst/>
            <a:gdLst/>
            <a:ahLst/>
            <a:cxnLst/>
            <a:rect r="r" b="b" t="t" l="l"/>
            <a:pathLst>
              <a:path h="7200900" w="5420314">
                <a:moveTo>
                  <a:pt x="0" y="0"/>
                </a:moveTo>
                <a:lnTo>
                  <a:pt x="5420314" y="0"/>
                </a:lnTo>
                <a:lnTo>
                  <a:pt x="5420314" y="7200900"/>
                </a:lnTo>
                <a:lnTo>
                  <a:pt x="0" y="7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3784102" y="8930626"/>
            <a:ext cx="7852969" cy="3772303"/>
          </a:xfrm>
          <a:custGeom>
            <a:avLst/>
            <a:gdLst/>
            <a:ahLst/>
            <a:cxnLst/>
            <a:rect r="r" b="b" t="t" l="l"/>
            <a:pathLst>
              <a:path h="3772303" w="7852969">
                <a:moveTo>
                  <a:pt x="0" y="0"/>
                </a:moveTo>
                <a:lnTo>
                  <a:pt x="7852969" y="0"/>
                </a:lnTo>
                <a:lnTo>
                  <a:pt x="7852969" y="3772303"/>
                </a:lnTo>
                <a:lnTo>
                  <a:pt x="0" y="377230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241935" y="-3578229"/>
            <a:ext cx="4629874" cy="5429490"/>
          </a:xfrm>
          <a:custGeom>
            <a:avLst/>
            <a:gdLst/>
            <a:ahLst/>
            <a:cxnLst/>
            <a:rect r="r" b="b" t="t" l="l"/>
            <a:pathLst>
              <a:path h="5429490" w="4629874">
                <a:moveTo>
                  <a:pt x="0" y="0"/>
                </a:moveTo>
                <a:lnTo>
                  <a:pt x="4629874" y="0"/>
                </a:lnTo>
                <a:lnTo>
                  <a:pt x="4629874" y="5429490"/>
                </a:lnTo>
                <a:lnTo>
                  <a:pt x="0" y="542949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026986" y="8638194"/>
            <a:ext cx="5689646" cy="6172200"/>
          </a:xfrm>
          <a:custGeom>
            <a:avLst/>
            <a:gdLst/>
            <a:ahLst/>
            <a:cxnLst/>
            <a:rect r="r" b="b" t="t" l="l"/>
            <a:pathLst>
              <a:path h="6172200" w="5689646">
                <a:moveTo>
                  <a:pt x="0" y="0"/>
                </a:moveTo>
                <a:lnTo>
                  <a:pt x="5689646" y="0"/>
                </a:lnTo>
                <a:lnTo>
                  <a:pt x="5689646" y="6172200"/>
                </a:lnTo>
                <a:lnTo>
                  <a:pt x="0" y="61722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314993" y="8090509"/>
            <a:ext cx="2687386" cy="2335582"/>
          </a:xfrm>
          <a:custGeom>
            <a:avLst/>
            <a:gdLst/>
            <a:ahLst/>
            <a:cxnLst/>
            <a:rect r="r" b="b" t="t" l="l"/>
            <a:pathLst>
              <a:path h="2335582" w="2687386">
                <a:moveTo>
                  <a:pt x="0" y="0"/>
                </a:moveTo>
                <a:lnTo>
                  <a:pt x="2687386" y="0"/>
                </a:lnTo>
                <a:lnTo>
                  <a:pt x="2687386" y="2335582"/>
                </a:lnTo>
                <a:lnTo>
                  <a:pt x="0" y="233558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116523" y="796725"/>
            <a:ext cx="13910463" cy="16011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939"/>
              </a:lnSpc>
            </a:pPr>
            <a:r>
              <a:rPr lang="en-US" sz="13340" spc="266">
                <a:solidFill>
                  <a:srgbClr val="272727"/>
                </a:solidFill>
                <a:latin typeface="Voga"/>
                <a:ea typeface="Voga"/>
                <a:cs typeface="Voga"/>
                <a:sym typeface="Voga"/>
              </a:rPr>
              <a:t>FUTURE IMPROVEMENTS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95838" y="3748801"/>
            <a:ext cx="19852797" cy="6007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019109" indent="-509554" lvl="1">
              <a:lnSpc>
                <a:spcPts val="5994"/>
              </a:lnSpc>
              <a:buFont typeface="Arial"/>
              <a:buChar char="•"/>
            </a:pPr>
            <a:r>
              <a:rPr lang="en-US" sz="4720" spc="70">
                <a:solidFill>
                  <a:srgbClr val="272727"/>
                </a:solidFill>
                <a:latin typeface="Fira Sans"/>
                <a:ea typeface="Fira Sans"/>
                <a:cs typeface="Fira Sans"/>
                <a:sym typeface="Fira Sans"/>
              </a:rPr>
              <a:t>Over more batches -  not only Y20</a:t>
            </a:r>
          </a:p>
          <a:p>
            <a:pPr algn="l" marL="1019109" indent="-509554" lvl="1">
              <a:lnSpc>
                <a:spcPts val="5994"/>
              </a:lnSpc>
              <a:buFont typeface="Arial"/>
              <a:buChar char="•"/>
            </a:pPr>
            <a:r>
              <a:rPr lang="en-US" sz="4720" spc="70">
                <a:solidFill>
                  <a:srgbClr val="272727"/>
                </a:solidFill>
                <a:latin typeface="Fira Sans"/>
                <a:ea typeface="Fira Sans"/>
                <a:cs typeface="Fira Sans"/>
                <a:sym typeface="Fira Sans"/>
              </a:rPr>
              <a:t>CPI based analysis - too personal</a:t>
            </a:r>
          </a:p>
          <a:p>
            <a:pPr algn="l" marL="1019109" indent="-509554" lvl="1">
              <a:lnSpc>
                <a:spcPts val="5994"/>
              </a:lnSpc>
              <a:buFont typeface="Arial"/>
              <a:buChar char="•"/>
            </a:pPr>
            <a:r>
              <a:rPr lang="en-US" sz="4720" spc="70">
                <a:solidFill>
                  <a:srgbClr val="272727"/>
                </a:solidFill>
                <a:latin typeface="Fira Sans"/>
                <a:ea typeface="Fira Sans"/>
                <a:cs typeface="Fira Sans"/>
                <a:sym typeface="Fira Sans"/>
              </a:rPr>
              <a:t>Skill based Analysis - Coding, Leadership, etc.</a:t>
            </a:r>
          </a:p>
          <a:p>
            <a:pPr algn="l" marL="1019109" indent="-509554" lvl="1">
              <a:lnSpc>
                <a:spcPts val="5994"/>
              </a:lnSpc>
              <a:buFont typeface="Arial"/>
              <a:buChar char="•"/>
            </a:pPr>
            <a:r>
              <a:rPr lang="en-US" sz="4720" spc="70">
                <a:solidFill>
                  <a:srgbClr val="272727"/>
                </a:solidFill>
                <a:latin typeface="Fira Sans"/>
                <a:ea typeface="Fira Sans"/>
                <a:cs typeface="Fira Sans"/>
                <a:sym typeface="Fira Sans"/>
              </a:rPr>
              <a:t>More focus on Profiles - Quant, Consult, Core, Analytics, </a:t>
            </a:r>
          </a:p>
          <a:p>
            <a:pPr algn="l" marL="1019109" indent="-509554" lvl="1">
              <a:lnSpc>
                <a:spcPts val="5994"/>
              </a:lnSpc>
              <a:buFont typeface="Arial"/>
              <a:buChar char="•"/>
            </a:pPr>
            <a:r>
              <a:rPr lang="en-US" sz="4720" spc="70">
                <a:solidFill>
                  <a:srgbClr val="272727"/>
                </a:solidFill>
                <a:latin typeface="Fira Sans"/>
                <a:ea typeface="Fira Sans"/>
                <a:cs typeface="Fira Sans"/>
                <a:sym typeface="Fira Sans"/>
              </a:rPr>
              <a:t>Global correlation with Market trends (advanced)</a:t>
            </a:r>
          </a:p>
          <a:p>
            <a:pPr algn="l" marL="1019109" indent="-509554" lvl="1">
              <a:lnSpc>
                <a:spcPts val="5994"/>
              </a:lnSpc>
              <a:buFont typeface="Arial"/>
              <a:buChar char="•"/>
            </a:pPr>
            <a:r>
              <a:rPr lang="en-US" sz="4720" spc="70">
                <a:solidFill>
                  <a:srgbClr val="272727"/>
                </a:solidFill>
                <a:latin typeface="Fira Sans"/>
                <a:ea typeface="Fira Sans"/>
                <a:cs typeface="Fira Sans"/>
                <a:sym typeface="Fira Sans"/>
              </a:rPr>
              <a:t>Placement location based analysis </a:t>
            </a:r>
          </a:p>
          <a:p>
            <a:pPr algn="l">
              <a:lnSpc>
                <a:spcPts val="5994"/>
              </a:lnSpc>
            </a:pPr>
          </a:p>
          <a:p>
            <a:pPr algn="l">
              <a:lnSpc>
                <a:spcPts val="5994"/>
              </a:lnSpc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3950478">
            <a:off x="-4417051" y="-2761119"/>
            <a:ext cx="5420314" cy="7200900"/>
          </a:xfrm>
          <a:custGeom>
            <a:avLst/>
            <a:gdLst/>
            <a:ahLst/>
            <a:cxnLst/>
            <a:rect r="r" b="b" t="t" l="l"/>
            <a:pathLst>
              <a:path h="7200900" w="5420314">
                <a:moveTo>
                  <a:pt x="0" y="0"/>
                </a:moveTo>
                <a:lnTo>
                  <a:pt x="5420314" y="0"/>
                </a:lnTo>
                <a:lnTo>
                  <a:pt x="5420314" y="7200900"/>
                </a:lnTo>
                <a:lnTo>
                  <a:pt x="0" y="7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3143340" y="8572097"/>
            <a:ext cx="7852969" cy="3772303"/>
          </a:xfrm>
          <a:custGeom>
            <a:avLst/>
            <a:gdLst/>
            <a:ahLst/>
            <a:cxnLst/>
            <a:rect r="r" b="b" t="t" l="l"/>
            <a:pathLst>
              <a:path h="3772303" w="7852969">
                <a:moveTo>
                  <a:pt x="0" y="0"/>
                </a:moveTo>
                <a:lnTo>
                  <a:pt x="7852968" y="0"/>
                </a:lnTo>
                <a:lnTo>
                  <a:pt x="7852968" y="3772303"/>
                </a:lnTo>
                <a:lnTo>
                  <a:pt x="0" y="377230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658126" y="-3413908"/>
            <a:ext cx="4629874" cy="5429490"/>
          </a:xfrm>
          <a:custGeom>
            <a:avLst/>
            <a:gdLst/>
            <a:ahLst/>
            <a:cxnLst/>
            <a:rect r="r" b="b" t="t" l="l"/>
            <a:pathLst>
              <a:path h="5429490" w="4629874">
                <a:moveTo>
                  <a:pt x="0" y="0"/>
                </a:moveTo>
                <a:lnTo>
                  <a:pt x="4629874" y="0"/>
                </a:lnTo>
                <a:lnTo>
                  <a:pt x="4629874" y="5429490"/>
                </a:lnTo>
                <a:lnTo>
                  <a:pt x="0" y="542949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970223" y="8572097"/>
            <a:ext cx="5689646" cy="6172200"/>
          </a:xfrm>
          <a:custGeom>
            <a:avLst/>
            <a:gdLst/>
            <a:ahLst/>
            <a:cxnLst/>
            <a:rect r="r" b="b" t="t" l="l"/>
            <a:pathLst>
              <a:path h="6172200" w="5689646">
                <a:moveTo>
                  <a:pt x="0" y="0"/>
                </a:moveTo>
                <a:lnTo>
                  <a:pt x="5689646" y="0"/>
                </a:lnTo>
                <a:lnTo>
                  <a:pt x="5689646" y="6172200"/>
                </a:lnTo>
                <a:lnTo>
                  <a:pt x="0" y="61722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0" y="8804819"/>
            <a:ext cx="2687386" cy="2335582"/>
          </a:xfrm>
          <a:custGeom>
            <a:avLst/>
            <a:gdLst/>
            <a:ahLst/>
            <a:cxnLst/>
            <a:rect r="r" b="b" t="t" l="l"/>
            <a:pathLst>
              <a:path h="2335582" w="2687386">
                <a:moveTo>
                  <a:pt x="0" y="0"/>
                </a:moveTo>
                <a:lnTo>
                  <a:pt x="2687386" y="0"/>
                </a:lnTo>
                <a:lnTo>
                  <a:pt x="2687386" y="2335583"/>
                </a:lnTo>
                <a:lnTo>
                  <a:pt x="0" y="233558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892216" y="2963827"/>
            <a:ext cx="12503569" cy="42627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623"/>
              </a:lnSpc>
            </a:pPr>
            <a:r>
              <a:rPr lang="en-US" sz="19053" spc="381">
                <a:solidFill>
                  <a:srgbClr val="272727"/>
                </a:solidFill>
                <a:latin typeface="Voga"/>
                <a:ea typeface="Voga"/>
                <a:cs typeface="Voga"/>
                <a:sym typeface="Voga"/>
              </a:rPr>
              <a:t>THANK YOU</a:t>
            </a:r>
          </a:p>
          <a:p>
            <a:pPr algn="ctr">
              <a:lnSpc>
                <a:spcPts val="15623"/>
              </a:lnSpc>
            </a:pPr>
            <a:r>
              <a:rPr lang="en-US" sz="19053" spc="381">
                <a:solidFill>
                  <a:srgbClr val="272727"/>
                </a:solidFill>
                <a:latin typeface="Voga"/>
                <a:ea typeface="Voga"/>
                <a:cs typeface="Voga"/>
                <a:sym typeface="Voga"/>
              </a:rPr>
              <a:t>SO MUCH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DAGWRIFs4og</dc:identifier>
  <dcterms:modified xsi:type="dcterms:W3CDTF">2011-08-01T06:04:30Z</dcterms:modified>
  <cp:revision>1</cp:revision>
  <dc:title>Sacha Dubois</dc:title>
</cp:coreProperties>
</file>